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0" r:id="rId3"/>
    <p:sldMasterId id="2147483675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9" r:id="rId7"/>
    <p:sldId id="258" r:id="rId8"/>
    <p:sldId id="301" r:id="rId9"/>
    <p:sldId id="309" r:id="rId10"/>
    <p:sldId id="282" r:id="rId11"/>
    <p:sldId id="302" r:id="rId12"/>
    <p:sldId id="305" r:id="rId13"/>
    <p:sldId id="283" r:id="rId14"/>
    <p:sldId id="303" r:id="rId15"/>
    <p:sldId id="284" r:id="rId16"/>
    <p:sldId id="304" r:id="rId17"/>
    <p:sldId id="306" r:id="rId18"/>
    <p:sldId id="307" r:id="rId19"/>
    <p:sldId id="281" r:id="rId20"/>
    <p:sldId id="285" r:id="rId21"/>
    <p:sldId id="308" r:id="rId22"/>
    <p:sldId id="26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E81"/>
    <a:srgbClr val="DF1854"/>
    <a:srgbClr val="BC237E"/>
    <a:srgbClr val="8F329E"/>
    <a:srgbClr val="CD1E69"/>
    <a:srgbClr val="0D62AE"/>
    <a:srgbClr val="003F89"/>
    <a:srgbClr val="005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0083A61-8CEF-18C2-F0CA-DB095B8BC4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0C6968-F591-42F4-2638-2D5E5495F3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E1FA3-7199-4517-A9B7-BB9A2315232B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2A1DCD-D798-2991-B7CB-977AB6CDBC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6C6741-81C2-A222-3779-F8A64385F8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DB963-0A3E-4024-9F24-550033825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42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0A31-5C31-4FE8-833D-253FD17E4781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3ACCA-BF14-4D38-B8D3-B67BCF1AC2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0138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03459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774B-C702-4BDB-9C80-C797075ADFDD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6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3E54-2FAE-42C7-B1FE-D640F688AE4D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985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2" y="1341438"/>
            <a:ext cx="7475537" cy="5040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347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блок с заголовком/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2" y="1819276"/>
            <a:ext cx="7475537" cy="45624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C3877D-2148-449E-8D18-378259BFDF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1341438"/>
            <a:ext cx="7475536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73750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4B2F2CF-1F6E-4737-8380-2ACFF853EA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0863" y="1341438"/>
            <a:ext cx="5184775" cy="5040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84797F9-7539-4EA9-A418-767254923B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363" y="1341438"/>
            <a:ext cx="5184775" cy="5040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1205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блока с заголовком/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28800"/>
            <a:ext cx="5184776" cy="45529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C3877D-2148-449E-8D18-378259BFDF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1341438"/>
            <a:ext cx="5184775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6">
            <a:extLst>
              <a:ext uri="{FF2B5EF4-FFF2-40B4-BE49-F238E27FC236}">
                <a16:creationId xmlns:a16="http://schemas.microsoft.com/office/drawing/2014/main" id="{9A78599F-D79E-4281-BEF4-7422CEEA54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66194" y="1828800"/>
            <a:ext cx="5184776" cy="45529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42A86BF5-AF69-48DE-AFDD-C1FAD65027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6194" y="1341438"/>
            <a:ext cx="5184775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6880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8422-0FF4-4658-8874-2ACD7BA44ACC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435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4775-D2DE-42CA-97C2-95DEB87E1DF1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75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26771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0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D845-D011-4496-9049-8F7E5AF0486C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325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08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4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243277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955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22CD-EC06-46E6-8B9B-ACBCF813113C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06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5ECD-79BC-4E3E-AC82-259994A64215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868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5540-F9B1-4A97-AD88-0CBA1DEE0932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238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175F3-C252-43B6-8A16-88F637DEDC26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2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DA43-F27B-4408-A493-8BEBD87BB630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64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CD2-379B-4075-9CB5-FC7AA54FD802}" type="datetime1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03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9918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0036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726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AC0C3-2653-4B8D-8B67-7941D662F35A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49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5BD9-1A02-45FF-A78A-C581ECBF1707}" type="datetime1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6F00-6112-4590-B5D2-EA94581C3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5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5.sv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77827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40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32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82" r:id="rId4"/>
    <p:sldLayoutId id="2147483683" r:id="rId5"/>
    <p:sldLayoutId id="2147483684" r:id="rId6"/>
    <p:sldLayoutId id="2147483685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>
          <p15:clr>
            <a:srgbClr val="F26B43"/>
          </p15:clr>
        </p15:guide>
        <p15:guide id="6" pos="40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BA297-C05B-4A1B-BC54-4DA26B4C6721}"/>
              </a:ext>
            </a:extLst>
          </p:cNvPr>
          <p:cNvSpPr txBox="1"/>
          <p:nvPr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39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90" r:id="rId5"/>
    <p:sldLayoutId id="214748369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>
          <p15:clr>
            <a:srgbClr val="F26B43"/>
          </p15:clr>
        </p15:guide>
        <p15:guide id="6" pos="40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5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6" r:id="rId7"/>
    <p:sldLayoutId id="2147483687" r:id="rId8"/>
    <p:sldLayoutId id="2147483688" r:id="rId9"/>
    <p:sldLayoutId id="2147483689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>
          <p15:clr>
            <a:srgbClr val="F26B43"/>
          </p15:clr>
        </p15:guide>
        <p15:guide id="6" pos="36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онцепция реновации Норильска до 2035 года | ВШЭ | Архитектура и  проектирование | Архитектурные конкурсы | Totalarch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14"/>
                    </a14:imgEffect>
                    <a14:imgEffect>
                      <a14:saturation sat="1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1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99253" y="356244"/>
            <a:ext cx="8400535" cy="2800907"/>
          </a:xfrm>
          <a:solidFill>
            <a:schemeClr val="accent1">
              <a:lumMod val="60000"/>
              <a:lumOff val="40000"/>
              <a:alpha val="3000"/>
            </a:schemeClr>
          </a:solidFill>
          <a:effectLst>
            <a:glow rad="584200">
              <a:schemeClr val="tx2">
                <a:lumMod val="10000"/>
                <a:lumOff val="90000"/>
                <a:alpha val="70000"/>
              </a:schemeClr>
            </a:glow>
            <a:softEdge rad="101600"/>
          </a:effectLst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инфраструктуры для жизни в городах крайнего севера</a:t>
            </a:r>
            <a:b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Полярная звезда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77929" y="5362832"/>
            <a:ext cx="6281351" cy="1272745"/>
          </a:xfrm>
          <a:solidFill>
            <a:schemeClr val="accent4">
              <a:lumMod val="20000"/>
              <a:lumOff val="80000"/>
              <a:alpha val="6000"/>
            </a:schemeClr>
          </a:solidFill>
          <a:effectLst>
            <a:glow rad="469900">
              <a:schemeClr val="accent5">
                <a:lumMod val="20000"/>
                <a:lumOff val="80000"/>
                <a:alpha val="59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ru-RU" sz="1800" dirty="0">
                <a:solidFill>
                  <a:srgbClr val="0070C0"/>
                </a:solidFill>
              </a:rPr>
              <a:t>Заявитель проекта</a:t>
            </a:r>
            <a:r>
              <a:rPr lang="en-US" sz="1800" dirty="0">
                <a:solidFill>
                  <a:srgbClr val="0070C0"/>
                </a:solidFill>
              </a:rPr>
              <a:t>:</a:t>
            </a:r>
            <a:r>
              <a:rPr lang="ru-RU" sz="1800" dirty="0">
                <a:solidFill>
                  <a:srgbClr val="0070C0"/>
                </a:solidFill>
              </a:rPr>
              <a:t> Тропин Антон Андреевич</a:t>
            </a:r>
          </a:p>
          <a:p>
            <a:pPr algn="r"/>
            <a:r>
              <a:rPr lang="ru-RU" sz="1800" dirty="0">
                <a:solidFill>
                  <a:srgbClr val="0070C0"/>
                </a:solidFill>
              </a:rPr>
              <a:t>+7 (981) 839-46-65</a:t>
            </a:r>
          </a:p>
          <a:p>
            <a:pPr algn="r"/>
            <a:r>
              <a:rPr lang="en-US" sz="1800" dirty="0">
                <a:solidFill>
                  <a:srgbClr val="0070C0"/>
                </a:solidFill>
              </a:rPr>
              <a:t>anton.tropin.03@gmail.com</a:t>
            </a:r>
            <a:endParaRPr lang="ru-RU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1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2F6DA-6CA5-6D69-6C9F-BA8BD3D1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C559D5-750D-E14A-E71A-8CCE1DEF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	</a:t>
            </a:r>
            <a:r>
              <a:rPr lang="ru-RU" sz="2400" dirty="0"/>
              <a:t>Город Норильск выбран в качестве исходной точки развития, после чего проект будет реализован и на остальные города Крайнего Севера (в первую очередь менее обустроенные и экономически более значимые). В будущем можно будет рассматривать расширение деятельности на все города России.</a:t>
            </a:r>
          </a:p>
          <a:p>
            <a:endParaRPr lang="ru-RU" sz="2400" dirty="0"/>
          </a:p>
          <a:p>
            <a:r>
              <a:rPr lang="ru-RU" sz="2400" dirty="0"/>
              <a:t>	Стартовой площадкой выбрана прибрежная зона озера Долгое.</a:t>
            </a:r>
          </a:p>
        </p:txBody>
      </p:sp>
    </p:spTree>
    <p:extLst>
      <p:ext uri="{BB962C8B-B14F-4D97-AF65-F5344CB8AC3E}">
        <p14:creationId xmlns:p14="http://schemas.microsoft.com/office/powerpoint/2010/main" val="294250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7CEB02-F821-BA84-6634-16679028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9" y="1290847"/>
            <a:ext cx="5057775" cy="3314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A03AD-6E2E-5AEE-4386-35046B0E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Прибрежная зона озера Долгое сейчас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9F744-9044-9711-C60D-3AC092C37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6" b="16032"/>
          <a:stretch/>
        </p:blipFill>
        <p:spPr bwMode="auto">
          <a:xfrm>
            <a:off x="590900" y="1338472"/>
            <a:ext cx="1671323" cy="23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50B13D-37D5-32A3-E91A-5AF7127F6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55" t="7937" r="14683" b="11587"/>
          <a:stretch/>
        </p:blipFill>
        <p:spPr>
          <a:xfrm>
            <a:off x="8500871" y="657224"/>
            <a:ext cx="1563001" cy="1864569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63337B9-5A06-617F-A601-6353706B27B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591175" y="1589509"/>
            <a:ext cx="2909696" cy="537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132455F-1928-E1D7-C173-38DF787B537F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2262223" y="2419350"/>
            <a:ext cx="1328702" cy="117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D02738-9B1E-7ADB-3812-78184F365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45" t="28800" r="15305" b="11065"/>
          <a:stretch/>
        </p:blipFill>
        <p:spPr>
          <a:xfrm>
            <a:off x="9044964" y="3043386"/>
            <a:ext cx="2021636" cy="1864569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8F982C6-8B85-9CC0-8208-B62188F5351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355028" y="2574985"/>
            <a:ext cx="3689936" cy="140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F492F3-F94F-1812-34BD-F49DBB31E3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36" t="17868" r="15055" b="11999"/>
          <a:stretch/>
        </p:blipFill>
        <p:spPr>
          <a:xfrm>
            <a:off x="624709" y="4029075"/>
            <a:ext cx="1841861" cy="2048656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4721558-3E34-A1E0-0CA1-D9890F811CF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466570" y="2770019"/>
            <a:ext cx="2571775" cy="228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Норильск - озеро Долгое (17 фото - Норильск, Россия) - ФотоТерра">
            <a:extLst>
              <a:ext uri="{FF2B5EF4-FFF2-40B4-BE49-F238E27FC236}">
                <a16:creationId xmlns:a16="http://schemas.microsoft.com/office/drawing/2014/main" id="{E318434C-3AE6-5863-D88A-A32E8F857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2" r="15292" b="17220"/>
          <a:stretch/>
        </p:blipFill>
        <p:spPr bwMode="auto">
          <a:xfrm>
            <a:off x="3817883" y="4884682"/>
            <a:ext cx="2849617" cy="16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C77B520-119C-36A4-49DF-BDF018EC1744}"/>
              </a:ext>
            </a:extLst>
          </p:cNvPr>
          <p:cNvCxnSpPr>
            <a:cxnSpLocks/>
            <a:stCxn id="1028" idx="0"/>
          </p:cNvCxnSpPr>
          <p:nvPr/>
        </p:nvCxnSpPr>
        <p:spPr>
          <a:xfrm flipH="1" flipV="1">
            <a:off x="5071476" y="3609975"/>
            <a:ext cx="171216" cy="1274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614AC5-0446-F571-9A9D-1D32E5C0C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118" y="4907955"/>
            <a:ext cx="2878343" cy="63514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02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12F2D-2154-6EB0-DBA7-053A7512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Предлагаемый проект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ABAAF54-6124-B4C9-56E1-15C43693A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61" t="27733" r="18140" b="12133"/>
          <a:stretch/>
        </p:blipFill>
        <p:spPr>
          <a:xfrm>
            <a:off x="1171078" y="1314450"/>
            <a:ext cx="9746858" cy="5467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5F1C2-A92A-04D6-E714-1256C2EB7400}"/>
              </a:ext>
            </a:extLst>
          </p:cNvPr>
          <p:cNvSpPr txBox="1"/>
          <p:nvPr/>
        </p:nvSpPr>
        <p:spPr>
          <a:xfrm>
            <a:off x="7451320" y="5579931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6F597-79E0-4D57-527B-8979F4C221DE}"/>
              </a:ext>
            </a:extLst>
          </p:cNvPr>
          <p:cNvSpPr txBox="1"/>
          <p:nvPr/>
        </p:nvSpPr>
        <p:spPr>
          <a:xfrm>
            <a:off x="4533304" y="5424327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53A4F-1E79-BC37-2212-4C5B555DF917}"/>
              </a:ext>
            </a:extLst>
          </p:cNvPr>
          <p:cNvSpPr txBox="1"/>
          <p:nvPr/>
        </p:nvSpPr>
        <p:spPr>
          <a:xfrm>
            <a:off x="6232120" y="5101162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DF115-11D8-0A9D-6FA9-602D483F339A}"/>
              </a:ext>
            </a:extLst>
          </p:cNvPr>
          <p:cNvSpPr txBox="1"/>
          <p:nvPr/>
        </p:nvSpPr>
        <p:spPr>
          <a:xfrm>
            <a:off x="8284238" y="4223261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6BC0A-5FF3-3FBD-0694-2A580EA09B39}"/>
              </a:ext>
            </a:extLst>
          </p:cNvPr>
          <p:cNvSpPr txBox="1"/>
          <p:nvPr/>
        </p:nvSpPr>
        <p:spPr>
          <a:xfrm>
            <a:off x="6562421" y="1946947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9797D-F3AA-2657-E882-9FEF704B8262}"/>
              </a:ext>
            </a:extLst>
          </p:cNvPr>
          <p:cNvSpPr txBox="1"/>
          <p:nvPr/>
        </p:nvSpPr>
        <p:spPr>
          <a:xfrm>
            <a:off x="6270817" y="4264157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25FA4-EEB2-1D33-982C-A28E5121AACA}"/>
              </a:ext>
            </a:extLst>
          </p:cNvPr>
          <p:cNvSpPr txBox="1"/>
          <p:nvPr/>
        </p:nvSpPr>
        <p:spPr>
          <a:xfrm>
            <a:off x="5439337" y="3879475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83679-7A47-73E3-4532-96C40760A69E}"/>
              </a:ext>
            </a:extLst>
          </p:cNvPr>
          <p:cNvSpPr txBox="1"/>
          <p:nvPr/>
        </p:nvSpPr>
        <p:spPr>
          <a:xfrm>
            <a:off x="8076861" y="3354587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9855B-7602-86B7-F1E6-39EEF2C02EBA}"/>
              </a:ext>
            </a:extLst>
          </p:cNvPr>
          <p:cNvSpPr txBox="1"/>
          <p:nvPr/>
        </p:nvSpPr>
        <p:spPr>
          <a:xfrm>
            <a:off x="5534587" y="2782669"/>
            <a:ext cx="41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148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тосессия: необычные фасады торгово-развлекательных центров">
            <a:extLst>
              <a:ext uri="{FF2B5EF4-FFF2-40B4-BE49-F238E27FC236}">
                <a16:creationId xmlns:a16="http://schemas.microsoft.com/office/drawing/2014/main" id="{DBFB868F-8225-1F2C-EEB9-6980CD043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" t="6680" r="20948"/>
          <a:stretch/>
        </p:blipFill>
        <p:spPr bwMode="auto">
          <a:xfrm>
            <a:off x="6742558" y="514350"/>
            <a:ext cx="2928703" cy="22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9A880-D8FF-27E6-17C8-3DAD484A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Желаемый вид зоны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59EC97-8A9E-6713-CDC4-9828E045A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341437"/>
            <a:ext cx="10515600" cy="5287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Торговые зоны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Бизнес зоны и функциональные модули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Парковая зона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Крытая зона отдыха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Береговая зона</a:t>
            </a:r>
          </a:p>
        </p:txBody>
      </p:sp>
      <p:pic>
        <p:nvPicPr>
          <p:cNvPr id="2056" name="Picture 8" descr="Что такое бизнес-зал в аэропорту и как в него попасть? | UniTicket.ru">
            <a:extLst>
              <a:ext uri="{FF2B5EF4-FFF2-40B4-BE49-F238E27FC236}">
                <a16:creationId xmlns:a16="http://schemas.microsoft.com/office/drawing/2014/main" id="{7AB172E0-D000-F774-5222-BF3BB21C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86" y="1949671"/>
            <a:ext cx="2887664" cy="19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Набережная озера Долгого в Норильске">
            <a:extLst>
              <a:ext uri="{FF2B5EF4-FFF2-40B4-BE49-F238E27FC236}">
                <a16:creationId xmlns:a16="http://schemas.microsoft.com/office/drawing/2014/main" id="{66BB7424-CAA8-F9DF-9EE5-FB1F3AF8A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t="194"/>
          <a:stretch/>
        </p:blipFill>
        <p:spPr bwMode="auto">
          <a:xfrm>
            <a:off x="8250107" y="2542033"/>
            <a:ext cx="3647781" cy="20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Набережная озера Долгого в Норильске">
            <a:extLst>
              <a:ext uri="{FF2B5EF4-FFF2-40B4-BE49-F238E27FC236}">
                <a16:creationId xmlns:a16="http://schemas.microsoft.com/office/drawing/2014/main" id="{8AF75C52-A9ED-57C0-4E58-AFE047D2E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5" t="4706"/>
          <a:stretch/>
        </p:blipFill>
        <p:spPr bwMode="auto">
          <a:xfrm>
            <a:off x="3813048" y="4248150"/>
            <a:ext cx="2302602" cy="22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Набережная озера Долгого в Норильске">
            <a:extLst>
              <a:ext uri="{FF2B5EF4-FFF2-40B4-BE49-F238E27FC236}">
                <a16:creationId xmlns:a16="http://schemas.microsoft.com/office/drawing/2014/main" id="{5CA9DDAD-45B7-B5DE-B63B-1B51A4797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9708" r="22444" b="5272"/>
          <a:stretch/>
        </p:blipFill>
        <p:spPr bwMode="auto">
          <a:xfrm>
            <a:off x="7134224" y="4764027"/>
            <a:ext cx="3425517" cy="19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35301-897C-B26D-7700-7A2620AE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</a:t>
            </a:r>
            <a:r>
              <a:rPr lang="ru-RU" dirty="0"/>
              <a:t> - анализ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2A68C-BBFC-8472-3E44-9EF94FE31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Блок-схема: ИЛИ 3">
            <a:extLst>
              <a:ext uri="{FF2B5EF4-FFF2-40B4-BE49-F238E27FC236}">
                <a16:creationId xmlns:a16="http://schemas.microsoft.com/office/drawing/2014/main" id="{57F1B6CD-EEBC-2D45-C6C1-4ECD98BB6229}"/>
              </a:ext>
            </a:extLst>
          </p:cNvPr>
          <p:cNvSpPr/>
          <p:nvPr/>
        </p:nvSpPr>
        <p:spPr>
          <a:xfrm>
            <a:off x="1259522" y="1207008"/>
            <a:ext cx="9098280" cy="5243016"/>
          </a:xfrm>
          <a:prstGeom prst="flowChartOr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5AA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FFF71-6327-2F6A-895C-1C55525CDC27}"/>
              </a:ext>
            </a:extLst>
          </p:cNvPr>
          <p:cNvSpPr txBox="1"/>
          <p:nvPr/>
        </p:nvSpPr>
        <p:spPr>
          <a:xfrm>
            <a:off x="1834198" y="1892046"/>
            <a:ext cx="3866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05AAA"/>
                </a:solidFill>
              </a:rPr>
              <a:t>Достоинства проекта</a:t>
            </a:r>
          </a:p>
          <a:p>
            <a:pPr algn="r"/>
            <a:endParaRPr lang="ru-RU" dirty="0">
              <a:solidFill>
                <a:srgbClr val="005AAA"/>
              </a:solidFill>
            </a:endParaRPr>
          </a:p>
          <a:p>
            <a:pPr algn="r"/>
            <a:r>
              <a:rPr lang="ru-RU" dirty="0">
                <a:solidFill>
                  <a:srgbClr val="005AAA"/>
                </a:solidFill>
              </a:rPr>
              <a:t>огромная востребованность, фактическая новизна, предоставление качественного решения инфраструктуры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B476D-4522-7E4D-ED2F-7FE47631C68F}"/>
              </a:ext>
            </a:extLst>
          </p:cNvPr>
          <p:cNvSpPr txBox="1"/>
          <p:nvPr/>
        </p:nvSpPr>
        <p:spPr>
          <a:xfrm>
            <a:off x="5915609" y="1892046"/>
            <a:ext cx="3536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5AAA"/>
                </a:solidFill>
              </a:rPr>
              <a:t>Недостатки проекта</a:t>
            </a:r>
          </a:p>
          <a:p>
            <a:endParaRPr lang="ru-RU" dirty="0">
              <a:solidFill>
                <a:srgbClr val="005AAA"/>
              </a:solidFill>
            </a:endParaRPr>
          </a:p>
          <a:p>
            <a:r>
              <a:rPr lang="ru-RU" dirty="0">
                <a:solidFill>
                  <a:srgbClr val="005AAA"/>
                </a:solidFill>
              </a:rPr>
              <a:t>немалая конкуренция, зависимость от потока заказов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966BD-ACEE-6CAF-F4C3-A58B757DD960}"/>
              </a:ext>
            </a:extLst>
          </p:cNvPr>
          <p:cNvSpPr txBox="1"/>
          <p:nvPr/>
        </p:nvSpPr>
        <p:spPr>
          <a:xfrm>
            <a:off x="1834198" y="3993556"/>
            <a:ext cx="3866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05AAA"/>
                </a:solidFill>
              </a:rPr>
              <a:t>Возможности проекта</a:t>
            </a:r>
          </a:p>
          <a:p>
            <a:pPr algn="r"/>
            <a:endParaRPr lang="ru-RU" dirty="0">
              <a:solidFill>
                <a:srgbClr val="005AAA"/>
              </a:solidFill>
            </a:endParaRPr>
          </a:p>
          <a:p>
            <a:pPr algn="r"/>
            <a:r>
              <a:rPr lang="ru-RU" dirty="0">
                <a:solidFill>
                  <a:srgbClr val="005AAA"/>
                </a:solidFill>
              </a:rPr>
              <a:t>развитие на всю территорию РФ, становление частью государственных проектов и заказов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A9DE7-CAD4-4616-71C8-F0B4352E4889}"/>
              </a:ext>
            </a:extLst>
          </p:cNvPr>
          <p:cNvSpPr txBox="1"/>
          <p:nvPr/>
        </p:nvSpPr>
        <p:spPr>
          <a:xfrm>
            <a:off x="5984972" y="3993556"/>
            <a:ext cx="3536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5AAA"/>
                </a:solidFill>
              </a:rPr>
              <a:t>Возможный риск реализации</a:t>
            </a:r>
          </a:p>
          <a:p>
            <a:endParaRPr lang="ru-RU" dirty="0">
              <a:solidFill>
                <a:srgbClr val="005AAA"/>
              </a:solidFill>
            </a:endParaRPr>
          </a:p>
          <a:p>
            <a:r>
              <a:rPr lang="ru-RU" dirty="0">
                <a:solidFill>
                  <a:srgbClr val="005AAA"/>
                </a:solidFill>
              </a:rPr>
              <a:t>незаинтересованность целевой аудитории, неоправданность реализованных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741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76504-AB36-95A9-4EDB-21F14162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поддержки принятия решений (СППР)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0FCCB6-920D-682C-F63A-F24C35DF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341437"/>
            <a:ext cx="10515600" cy="5108587"/>
          </a:xfrm>
        </p:spPr>
        <p:txBody>
          <a:bodyPr/>
          <a:lstStyle/>
          <a:p>
            <a:r>
              <a:rPr lang="ru-RU" dirty="0"/>
              <a:t>Современная система поддержки решений представляет собой программное обеспечение, содержащее в себе базы данных, базы знаний с возможным использованием облачных хранилищ.</a:t>
            </a:r>
          </a:p>
          <a:p>
            <a:endParaRPr lang="ru-RU" dirty="0"/>
          </a:p>
          <a:p>
            <a:r>
              <a:rPr lang="ru-RU" dirty="0">
                <a:solidFill>
                  <a:srgbClr val="003F89"/>
                </a:solidFill>
              </a:rPr>
              <a:t>Используемые СППР</a:t>
            </a:r>
            <a:r>
              <a:rPr lang="en-US" dirty="0">
                <a:solidFill>
                  <a:srgbClr val="003F89"/>
                </a:solidFill>
              </a:rPr>
              <a:t>: </a:t>
            </a:r>
            <a:endParaRPr lang="ru-RU" dirty="0">
              <a:solidFill>
                <a:srgbClr val="003F89"/>
              </a:solidFill>
            </a:endParaRPr>
          </a:p>
          <a:p>
            <a:r>
              <a:rPr lang="ru-RU" dirty="0">
                <a:solidFill>
                  <a:srgbClr val="003F89"/>
                </a:solidFill>
              </a:rPr>
              <a:t>Информационные. </a:t>
            </a:r>
            <a:r>
              <a:rPr lang="ru-RU" b="0" i="0" dirty="0">
                <a:solidFill>
                  <a:srgbClr val="003F89"/>
                </a:solidFill>
                <a:effectLst/>
              </a:rPr>
              <a:t>Сосредоточены на сборе и обработке данных, преимущественно анализе типовой информации</a:t>
            </a:r>
          </a:p>
          <a:p>
            <a:pPr algn="l"/>
            <a:r>
              <a:rPr lang="ru-RU" b="0" i="0" dirty="0">
                <a:solidFill>
                  <a:srgbClr val="003F89"/>
                </a:solidFill>
                <a:effectLst/>
              </a:rPr>
              <a:t>Интеллектуальные. Содержат данные о решениях аналогичных задач, нормы и правила, на основании которых они принимались, предлагают готовые алгоритмы, исходя из накопленного опыта.</a:t>
            </a:r>
          </a:p>
          <a:p>
            <a:pPr algn="l"/>
            <a:r>
              <a:rPr lang="ru-RU" b="0" i="0" dirty="0">
                <a:solidFill>
                  <a:srgbClr val="003F89"/>
                </a:solidFill>
                <a:effectLst/>
              </a:rPr>
              <a:t>Методы</a:t>
            </a:r>
            <a:r>
              <a:rPr lang="en-US" b="0" i="0" dirty="0">
                <a:solidFill>
                  <a:srgbClr val="003F89"/>
                </a:solidFill>
                <a:effectLst/>
              </a:rPr>
              <a:t>: </a:t>
            </a:r>
            <a:r>
              <a:rPr lang="ru-RU" b="0" i="0" dirty="0">
                <a:solidFill>
                  <a:srgbClr val="003F89"/>
                </a:solidFill>
                <a:effectLst/>
              </a:rPr>
              <a:t>структурный, категориальный анализ потребностей</a:t>
            </a:r>
          </a:p>
        </p:txBody>
      </p:sp>
    </p:spTree>
    <p:extLst>
      <p:ext uri="{BB962C8B-B14F-4D97-AF65-F5344CB8AC3E}">
        <p14:creationId xmlns:p14="http://schemas.microsoft.com/office/powerpoint/2010/main" val="17295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B3C8A-59E9-6ED3-8A51-FE8EEEB6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развития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1BC63FC-2691-1545-E32C-780ED86FB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690459"/>
              </p:ext>
            </p:extLst>
          </p:nvPr>
        </p:nvGraphicFramePr>
        <p:xfrm>
          <a:off x="1069848" y="1341438"/>
          <a:ext cx="9608330" cy="5151448"/>
        </p:xfrm>
        <a:graphic>
          <a:graphicData uri="http://schemas.openxmlformats.org/drawingml/2006/table">
            <a:tbl>
              <a:tblPr/>
              <a:tblGrid>
                <a:gridCol w="3523054">
                  <a:extLst>
                    <a:ext uri="{9D8B030D-6E8A-4147-A177-3AD203B41FA5}">
                      <a16:colId xmlns:a16="http://schemas.microsoft.com/office/drawing/2014/main" val="369984405"/>
                    </a:ext>
                  </a:extLst>
                </a:gridCol>
                <a:gridCol w="3063990">
                  <a:extLst>
                    <a:ext uri="{9D8B030D-6E8A-4147-A177-3AD203B41FA5}">
                      <a16:colId xmlns:a16="http://schemas.microsoft.com/office/drawing/2014/main" val="3411017849"/>
                    </a:ext>
                  </a:extLst>
                </a:gridCol>
                <a:gridCol w="3021286">
                  <a:extLst>
                    <a:ext uri="{9D8B030D-6E8A-4147-A177-3AD203B41FA5}">
                      <a16:colId xmlns:a16="http://schemas.microsoft.com/office/drawing/2014/main" val="571769268"/>
                    </a:ext>
                  </a:extLst>
                </a:gridCol>
              </a:tblGrid>
              <a:tr h="3150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Характеристики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1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год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1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лет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299405"/>
                  </a:ext>
                </a:extLst>
              </a:tr>
              <a:tr h="3150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Обороты компании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9.700.000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90.000.000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00670"/>
                  </a:ext>
                </a:extLst>
              </a:tr>
              <a:tr h="3150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Прибыль компании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8.000.000 руб.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80.000.000 руб.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872802"/>
                  </a:ext>
                </a:extLst>
              </a:tr>
              <a:tr h="3150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профессиональных сотрудников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487601"/>
                  </a:ext>
                </a:extLst>
              </a:tr>
              <a:tr h="3150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География продаж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Северные города России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 регионы России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213663"/>
                  </a:ext>
                </a:extLst>
              </a:tr>
              <a:tr h="3150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Охваченная доля рынка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550693"/>
                  </a:ext>
                </a:extLst>
              </a:tr>
              <a:tr h="10274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Качественные характеристики бизнеса (победитель конкурса, организатор крупного форума, вы лично в списке Форбс и т.д.)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Сотрудничество с программой </a:t>
                      </a:r>
                      <a:r>
                        <a:rPr lang="ru-RU" sz="1800" b="0" i="0" u="none" strike="noStrike" dirty="0" err="1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Архитекторы.рф</a:t>
                      </a: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Организаторы форума по улучшению городской инфраструктуры. Самостоятельная деятельность и сотрудничество.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454917"/>
                  </a:ext>
                </a:extLst>
              </a:tr>
              <a:tr h="12842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Дополнительные показатели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Найти хороших инвесторов, заинтересованных в продвижении проекта.</a:t>
                      </a:r>
                      <a:endParaRPr lang="ru-RU" sz="180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Совместная программа обучения по направлениям “Урбанистика”, “Архитектурный дизайн”.</a:t>
                      </a:r>
                      <a:endParaRPr lang="ru-RU" sz="18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932" marR="59932" marT="41096" marB="41096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33401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A78CABC8-A5C2-7E95-2351-F1119BB4C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4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68012-E0E4-7E6A-F837-81222456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работ на первый год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38C1C3C-FCCD-4C56-35A8-A8FAB2F7B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006367"/>
              </p:ext>
            </p:extLst>
          </p:nvPr>
        </p:nvGraphicFramePr>
        <p:xfrm>
          <a:off x="550863" y="1341438"/>
          <a:ext cx="11208321" cy="500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107">
                  <a:extLst>
                    <a:ext uri="{9D8B030D-6E8A-4147-A177-3AD203B41FA5}">
                      <a16:colId xmlns:a16="http://schemas.microsoft.com/office/drawing/2014/main" val="106770281"/>
                    </a:ext>
                  </a:extLst>
                </a:gridCol>
                <a:gridCol w="4491270">
                  <a:extLst>
                    <a:ext uri="{9D8B030D-6E8A-4147-A177-3AD203B41FA5}">
                      <a16:colId xmlns:a16="http://schemas.microsoft.com/office/drawing/2014/main" val="480962289"/>
                    </a:ext>
                  </a:extLst>
                </a:gridCol>
                <a:gridCol w="2980944">
                  <a:extLst>
                    <a:ext uri="{9D8B030D-6E8A-4147-A177-3AD203B41FA5}">
                      <a16:colId xmlns:a16="http://schemas.microsoft.com/office/drawing/2014/main" val="2921216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Этап работы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Условия реализации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Срок реализации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1. Предоставление первого модуля-макета 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Начальный профессиональный состав команды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25 дней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08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2.1. Реализация модуля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Начальное финансирование. Сотрудничество с инвесторами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100 дней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7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2.2. Разработка последующих модулей для территорий, запланированных для обустройства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Успешное начало пункта 2.1.</a:t>
                      </a:r>
                    </a:p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Расширение конструкторского состава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18 дней на каждую зону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5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2.3. Привлечение новых инвесторов, расширение сотрудничества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Процесс будет сопровождать все стадии проекта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3. Подготовка к реализации следующих модулей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Завершение пункта 2.1.</a:t>
                      </a:r>
                    </a:p>
                    <a:p>
                      <a:endParaRPr lang="ru-RU" sz="1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20 дней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4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4. Реализация следующих модулей. Параллельно реализовывать до трёх модулей. Максимум 9 модулей в сумме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Сотрудничество с большим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списком застройщиков</a:t>
                      </a:r>
                    </a:p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Поддержка административного состава городов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80 дней на каждую группу проектов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5. Выход на глобальный российский рынок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Успех в предшествующих пунктах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10-20 дней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34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6. Расширение территории деятельности, принятие новых проектов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Согласование деятельности с компаниями-сотрудниками.</a:t>
                      </a:r>
                    </a:p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Одобрение проектов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accent1"/>
                          </a:solidFill>
                        </a:rPr>
                        <a:t>До 30-и дней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333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5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D0CB0-4200-1B15-BF50-BE4AD4FF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 нереализации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D47DB7-712D-8DDF-4106-0C75368BD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может быть не реализован по следующим причинам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недостаток финансов ввиду низкого спроса. Вероятность около 15%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 причине отказа в одобрении проекта со стороны администрации города по каким-либо причинам. Вероятность от 7% до 15%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Невозможность создания концепции в тех условиях, что заданы заказчиком. Вероятность менее 5% ввиду универсальности решений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Неправильная реализация концепции заказчиком. Вероятность от 8% до 15%</a:t>
            </a:r>
          </a:p>
        </p:txBody>
      </p:sp>
    </p:spTree>
    <p:extLst>
      <p:ext uri="{BB962C8B-B14F-4D97-AF65-F5344CB8AC3E}">
        <p14:creationId xmlns:p14="http://schemas.microsoft.com/office/powerpoint/2010/main" val="11942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1341438"/>
            <a:ext cx="10515600" cy="4202112"/>
          </a:xfrm>
        </p:spPr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	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7040" y="205216"/>
            <a:ext cx="8705832" cy="101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Проблемы, рассматриваемые в проекте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7040" y="1217869"/>
            <a:ext cx="10515600" cy="44514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экстремальность климата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ограниченность поставки ресурсов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инфраструктурные ограничения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часть населения (около 60-и %) основным фактором для переезда считают недостаточность инфраструктуры.</a:t>
            </a:r>
          </a:p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Отсутствие мест досуга создаёт дефицит социального взаимодействия.</a:t>
            </a:r>
          </a:p>
        </p:txBody>
      </p:sp>
    </p:spTree>
    <p:extLst>
      <p:ext uri="{BB962C8B-B14F-4D97-AF65-F5344CB8AC3E}">
        <p14:creationId xmlns:p14="http://schemas.microsoft.com/office/powerpoint/2010/main" val="8073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решения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B83EA7-BC36-55C1-9AC2-2DDBA4603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341437"/>
            <a:ext cx="10515600" cy="47210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Развитие социальной инфраструктуры позволит сократить отток населения из городов и повысить комфорт проживания граждан.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 территории севера, в том числе и Крайнего Севера, сосредоточено около 20% экономической составляющей России, в основном благодаря добыче полезных ресурсов, главным образом нефти. В данном проекте заинтересованы крупные компании, ведущие свою деятельность на севере, такие как Роснефть, Газпром, так как развитие городов благоприятно отразится на их бизнесе.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Вдоль Крайнего Севера проходит Северный морской путь. Наш проект способствует развитию городов, что положительно отразится на экономику городов и России в целом.</a:t>
            </a:r>
          </a:p>
        </p:txBody>
      </p:sp>
    </p:spTree>
    <p:extLst>
      <p:ext uri="{BB962C8B-B14F-4D97-AF65-F5344CB8AC3E}">
        <p14:creationId xmlns:p14="http://schemas.microsoft.com/office/powerpoint/2010/main" val="366399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50863" y="380277"/>
            <a:ext cx="9608330" cy="387798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проекта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166673" cy="5040312"/>
          </a:xfrm>
        </p:spPr>
        <p:txBody>
          <a:bodyPr>
            <a:normAutofit/>
          </a:bodyPr>
          <a:lstStyle/>
          <a:p>
            <a:pPr rtl="0" fontAlgn="base">
              <a:spcBef>
                <a:spcPts val="640"/>
              </a:spcBef>
              <a:spcAft>
                <a:spcPts val="0"/>
              </a:spcAft>
            </a:pPr>
            <a:r>
              <a:rPr lang="ru-RU" sz="3200" b="0" i="0" u="none" strike="noStrik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 улучшаем условия городской среды и создаем комфортные пространства для жителей крайнего севера.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4294967295"/>
          </p:nvPr>
        </p:nvSpPr>
        <p:spPr>
          <a:xfrm>
            <a:off x="7826375" y="1198563"/>
            <a:ext cx="4365625" cy="466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5FF2D63-A013-01CF-7162-E3E995C3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80DFD5E-8E64-6717-82B8-F0293819B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проекта заключается в определении оптимальных и рациональных решений благоустройства северных районов не только с целью адаптации жизни, но и открытия возможности и перспективы застройки городов на севере как потенциальной территории проживания.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021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build="p"/>
      <p:bldP spid="6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F7DC4D14-65E7-26BF-2ED6-0992927ED65C}"/>
              </a:ext>
            </a:extLst>
          </p:cNvPr>
          <p:cNvSpPr/>
          <p:nvPr/>
        </p:nvSpPr>
        <p:spPr>
          <a:xfrm>
            <a:off x="2832417" y="164592"/>
            <a:ext cx="6528816" cy="6528816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8F329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BE6DF1F0-5B93-5F9A-7DC7-59A720C46913}"/>
              </a:ext>
            </a:extLst>
          </p:cNvPr>
          <p:cNvSpPr/>
          <p:nvPr/>
        </p:nvSpPr>
        <p:spPr>
          <a:xfrm>
            <a:off x="3457664" y="778331"/>
            <a:ext cx="5305140" cy="530514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BC237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sp>
        <p:nvSpPr>
          <p:cNvPr id="23" name="Блок-схема: узел 22">
            <a:extLst>
              <a:ext uri="{FF2B5EF4-FFF2-40B4-BE49-F238E27FC236}">
                <a16:creationId xmlns:a16="http://schemas.microsoft.com/office/drawing/2014/main" id="{A65F9E95-6B01-0275-113F-36135BEFFDD6}"/>
              </a:ext>
            </a:extLst>
          </p:cNvPr>
          <p:cNvSpPr/>
          <p:nvPr/>
        </p:nvSpPr>
        <p:spPr>
          <a:xfrm>
            <a:off x="4200977" y="1504332"/>
            <a:ext cx="3849335" cy="3849335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DF185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000" dirty="0">
              <a:solidFill>
                <a:schemeClr val="tx2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46568-19C7-C58C-21F0-147E3605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38568"/>
            <a:ext cx="9608330" cy="332399"/>
          </a:xfrm>
        </p:spPr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0203D6-F29F-A9F8-7378-5CD327FA6A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341" y="6601968"/>
            <a:ext cx="771004" cy="144862"/>
          </a:xfrm>
        </p:spPr>
        <p:txBody>
          <a:bodyPr>
            <a:normAutofit fontScale="47500" lnSpcReduction="20000"/>
          </a:bodyPr>
          <a:lstStyle/>
          <a:p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15782EC-CFCB-C43B-8320-66BB82361284}"/>
              </a:ext>
            </a:extLst>
          </p:cNvPr>
          <p:cNvSpPr/>
          <p:nvPr/>
        </p:nvSpPr>
        <p:spPr>
          <a:xfrm rot="-3600000">
            <a:off x="2512850" y="1532644"/>
            <a:ext cx="1773936" cy="424128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Цель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9315390-03CE-4FA6-69A4-62436D209D92}"/>
              </a:ext>
            </a:extLst>
          </p:cNvPr>
          <p:cNvSpPr/>
          <p:nvPr/>
        </p:nvSpPr>
        <p:spPr>
          <a:xfrm rot="3600000">
            <a:off x="7905214" y="1532644"/>
            <a:ext cx="1773936" cy="424128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Задача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50653C2-0AA0-4FDC-3ADF-EE06FBEB806A}"/>
              </a:ext>
            </a:extLst>
          </p:cNvPr>
          <p:cNvSpPr/>
          <p:nvPr/>
        </p:nvSpPr>
        <p:spPr>
          <a:xfrm rot="-3600000">
            <a:off x="2496233" y="1977172"/>
            <a:ext cx="2945224" cy="424128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Благоустройство городов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79C4E8C-45E8-54A3-0014-FE02D950A0CE}"/>
              </a:ext>
            </a:extLst>
          </p:cNvPr>
          <p:cNvSpPr/>
          <p:nvPr/>
        </p:nvSpPr>
        <p:spPr>
          <a:xfrm rot="16200000">
            <a:off x="3565045" y="2948904"/>
            <a:ext cx="1816199" cy="628267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Развитие инфраструктуры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2AACF5F-B71C-4CB9-5E23-E8E9E264B3DC}"/>
              </a:ext>
            </a:extLst>
          </p:cNvPr>
          <p:cNvSpPr/>
          <p:nvPr/>
        </p:nvSpPr>
        <p:spPr>
          <a:xfrm rot="-1800000">
            <a:off x="4594873" y="1424120"/>
            <a:ext cx="1411716" cy="628267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Улучшение экономики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4610DAD-43C2-E415-6762-60B126368029}"/>
              </a:ext>
            </a:extLst>
          </p:cNvPr>
          <p:cNvSpPr/>
          <p:nvPr/>
        </p:nvSpPr>
        <p:spPr>
          <a:xfrm rot="5400000">
            <a:off x="6830604" y="2948905"/>
            <a:ext cx="1816201" cy="628268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Повышение комфорта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4471CA2-0367-4953-678D-6B1C10FB0142}"/>
              </a:ext>
            </a:extLst>
          </p:cNvPr>
          <p:cNvSpPr/>
          <p:nvPr/>
        </p:nvSpPr>
        <p:spPr>
          <a:xfrm>
            <a:off x="5209031" y="6389904"/>
            <a:ext cx="1773936" cy="424128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</a:rPr>
              <a:t>Решение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5FA22B4-22C9-F58B-4C3F-FF65FB2D1692}"/>
              </a:ext>
            </a:extLst>
          </p:cNvPr>
          <p:cNvSpPr/>
          <p:nvPr/>
        </p:nvSpPr>
        <p:spPr>
          <a:xfrm>
            <a:off x="4538990" y="5694324"/>
            <a:ext cx="3142488" cy="588216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Создание универсального продукта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6F7656B-A0F8-5D15-6582-252925B0B962}"/>
              </a:ext>
            </a:extLst>
          </p:cNvPr>
          <p:cNvSpPr/>
          <p:nvPr/>
        </p:nvSpPr>
        <p:spPr>
          <a:xfrm rot="1800000">
            <a:off x="4438971" y="4524435"/>
            <a:ext cx="1575819" cy="74707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Ориентир на потребности жителей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8DF52CC-A0EC-652D-8C30-EE0E1E1CCF58}"/>
              </a:ext>
            </a:extLst>
          </p:cNvPr>
          <p:cNvSpPr/>
          <p:nvPr/>
        </p:nvSpPr>
        <p:spPr>
          <a:xfrm rot="-1800000">
            <a:off x="6179164" y="4531948"/>
            <a:ext cx="1546642" cy="747079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Привлечение бизнеса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9E10543-89C7-6E9B-181B-2C0196553589}"/>
              </a:ext>
            </a:extLst>
          </p:cNvPr>
          <p:cNvSpPr/>
          <p:nvPr/>
        </p:nvSpPr>
        <p:spPr>
          <a:xfrm rot="1800000">
            <a:off x="6191236" y="1430576"/>
            <a:ext cx="1405470" cy="628267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Улучшение экономики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91C190C-85FA-12B7-EE79-47591BA1A9A3}"/>
              </a:ext>
            </a:extLst>
          </p:cNvPr>
          <p:cNvSpPr/>
          <p:nvPr/>
        </p:nvSpPr>
        <p:spPr>
          <a:xfrm rot="3600000">
            <a:off x="6753382" y="1941610"/>
            <a:ext cx="2945224" cy="424128"/>
          </a:xfrm>
          <a:prstGeom prst="roundRect">
            <a:avLst/>
          </a:prstGeom>
          <a:solidFill>
            <a:schemeClr val="bg2"/>
          </a:solidFill>
          <a:ln w="38100">
            <a:solidFill>
              <a:srgbClr val="0D62A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Рациональное решение</a:t>
            </a:r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E2B2140D-0A0A-935B-18E2-E1DA09F7DB7B}"/>
              </a:ext>
            </a:extLst>
          </p:cNvPr>
          <p:cNvSpPr/>
          <p:nvPr/>
        </p:nvSpPr>
        <p:spPr>
          <a:xfrm>
            <a:off x="5243631" y="2576629"/>
            <a:ext cx="1704739" cy="1704739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F15E8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</a:rPr>
              <a:t>Продукт</a:t>
            </a:r>
          </a:p>
        </p:txBody>
      </p:sp>
    </p:spTree>
    <p:extLst>
      <p:ext uri="{BB962C8B-B14F-4D97-AF65-F5344CB8AC3E}">
        <p14:creationId xmlns:p14="http://schemas.microsoft.com/office/powerpoint/2010/main" val="319444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EA428-6D6B-0C9E-DEC6-6070B686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Продукт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8BFA93-2AB4-5198-1133-3B499180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Готовые инфраструктурные модули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Функциональная зона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Парковая зона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Игровые и развлекательные площадки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Выставочные зоны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Бизнес-зоны</a:t>
            </a:r>
          </a:p>
        </p:txBody>
      </p:sp>
    </p:spTree>
    <p:extLst>
      <p:ext uri="{BB962C8B-B14F-4D97-AF65-F5344CB8AC3E}">
        <p14:creationId xmlns:p14="http://schemas.microsoft.com/office/powerpoint/2010/main" val="11876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2199A-20B2-0950-1E2F-441F3B99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схемы модулей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FB72E-2B7D-AA79-9AE1-041649D01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4" t="22064" r="24901" b="12698"/>
          <a:stretch/>
        </p:blipFill>
        <p:spPr>
          <a:xfrm>
            <a:off x="8577943" y="3953818"/>
            <a:ext cx="2938676" cy="2702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2AB22A-E8C3-3BE2-B7FD-BA9CFCFA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7" t="21270" r="33928" b="8095"/>
          <a:stretch/>
        </p:blipFill>
        <p:spPr>
          <a:xfrm>
            <a:off x="317635" y="1254139"/>
            <a:ext cx="289834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854966-EDA1-EFD2-E23C-C3C3A0801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46" t="26191" r="20238" b="19560"/>
          <a:stretch/>
        </p:blipFill>
        <p:spPr>
          <a:xfrm>
            <a:off x="7859486" y="1080574"/>
            <a:ext cx="4014879" cy="2829214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E9E6DA85-C39E-C262-D9ED-B88C978E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8206" t="23255" r="17716" b="16385"/>
          <a:stretch/>
        </p:blipFill>
        <p:spPr>
          <a:xfrm>
            <a:off x="3390234" y="1735536"/>
            <a:ext cx="4705782" cy="3282777"/>
          </a:xfrm>
        </p:spPr>
      </p:pic>
    </p:spTree>
    <p:extLst>
      <p:ext uri="{BB962C8B-B14F-4D97-AF65-F5344CB8AC3E}">
        <p14:creationId xmlns:p14="http://schemas.microsoft.com/office/powerpoint/2010/main" val="3707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CC875-6E56-9C5D-3118-71ED4DE9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Примерные финансовые затраты на модули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0A8BD5-8703-4353-1E3A-195D58302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Парковая зона. Стоимость</a:t>
            </a:r>
            <a:r>
              <a:rPr lang="en-US" dirty="0"/>
              <a:t>: </a:t>
            </a:r>
            <a:r>
              <a:rPr lang="ru-RU" dirty="0"/>
              <a:t>2</a:t>
            </a:r>
            <a:r>
              <a:rPr lang="en-US" dirty="0"/>
              <a:t>15</a:t>
            </a:r>
            <a:r>
              <a:rPr lang="ru-RU" dirty="0"/>
              <a:t> – </a:t>
            </a:r>
            <a:r>
              <a:rPr lang="en-US" dirty="0"/>
              <a:t>3</a:t>
            </a:r>
            <a:r>
              <a:rPr lang="ru-RU" dirty="0"/>
              <a:t>00 тыс. руб. за га. (зависит от размера зоны).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ТРЦ и функциональные зоны. Стоимость</a:t>
            </a:r>
            <a:r>
              <a:rPr lang="en-US" dirty="0"/>
              <a:t>:</a:t>
            </a:r>
            <a:r>
              <a:rPr lang="ru-RU" dirty="0"/>
              <a:t> 60 – 100 тыс. руб.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Выставочная зона. Стоимость</a:t>
            </a:r>
            <a:r>
              <a:rPr lang="en-US" dirty="0"/>
              <a:t>: </a:t>
            </a:r>
            <a:r>
              <a:rPr lang="ru-RU" dirty="0"/>
              <a:t>60 тыс. руб. Зона кинотеатра 90 тыс. руб.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Бизнес-зона. Стоимость</a:t>
            </a:r>
            <a:r>
              <a:rPr lang="en-US" dirty="0"/>
              <a:t>: </a:t>
            </a:r>
            <a:r>
              <a:rPr lang="ru-RU" dirty="0"/>
              <a:t>30 тыс. руб.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729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Универсальные блоки - таблицы, рисунки, диаграммы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001A831C-BEEC-4D03-A706-230513593B8E}"/>
    </a:ext>
  </a:extLst>
</a:theme>
</file>

<file path=ppt/theme/theme4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guap_16-9_2023</Template>
  <TotalTime>1891</TotalTime>
  <Words>882</Words>
  <Application>Microsoft Office PowerPoint</Application>
  <PresentationFormat>Широкоэкранный</PresentationFormat>
  <Paragraphs>156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Титульная страница</vt:lpstr>
      <vt:lpstr>Текстовые блоки</vt:lpstr>
      <vt:lpstr>Универсальные блоки - таблицы, рисунки, диаграммы</vt:lpstr>
      <vt:lpstr>Дополнительные блоки</vt:lpstr>
      <vt:lpstr>Разработка инфраструктуры для жизни в городах крайнего севера  Полярная звезда</vt:lpstr>
      <vt:lpstr>Проблемы, рассматриваемые в проекте:</vt:lpstr>
      <vt:lpstr>Актуальность решения</vt:lpstr>
      <vt:lpstr>Миссия проекта</vt:lpstr>
      <vt:lpstr>Задачи проекта</vt:lpstr>
      <vt:lpstr>Структура проекта</vt:lpstr>
      <vt:lpstr>Продукт</vt:lpstr>
      <vt:lpstr>Базовые схемы модулей</vt:lpstr>
      <vt:lpstr>Примерные финансовые затраты на модули</vt:lpstr>
      <vt:lpstr>Презентация PowerPoint</vt:lpstr>
      <vt:lpstr>Прибрежная зона озера Долгое сейчас</vt:lpstr>
      <vt:lpstr>Предлагаемый проект</vt:lpstr>
      <vt:lpstr>Желаемый вид зоны</vt:lpstr>
      <vt:lpstr>SWOT - анализ проекта</vt:lpstr>
      <vt:lpstr>Система поддержки принятия решений (СППР)</vt:lpstr>
      <vt:lpstr>План развития</vt:lpstr>
      <vt:lpstr>План работ на первый год</vt:lpstr>
      <vt:lpstr>Риск нереализации проекта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</dc:title>
  <dc:creator>stud</dc:creator>
  <cp:lastModifiedBy>Дети</cp:lastModifiedBy>
  <cp:revision>197</cp:revision>
  <dcterms:created xsi:type="dcterms:W3CDTF">2023-10-16T06:49:59Z</dcterms:created>
  <dcterms:modified xsi:type="dcterms:W3CDTF">2023-12-11T09:07:31Z</dcterms:modified>
</cp:coreProperties>
</file>